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94" r:id="rId5"/>
    <p:sldId id="274" r:id="rId6"/>
    <p:sldId id="264" r:id="rId7"/>
    <p:sldId id="265" r:id="rId8"/>
    <p:sldId id="259" r:id="rId9"/>
    <p:sldId id="275" r:id="rId10"/>
    <p:sldId id="260" r:id="rId11"/>
    <p:sldId id="276" r:id="rId12"/>
    <p:sldId id="261" r:id="rId13"/>
    <p:sldId id="262" r:id="rId14"/>
    <p:sldId id="263" r:id="rId15"/>
    <p:sldId id="266" r:id="rId16"/>
    <p:sldId id="268" r:id="rId17"/>
    <p:sldId id="267" r:id="rId18"/>
    <p:sldId id="269" r:id="rId19"/>
    <p:sldId id="270" r:id="rId20"/>
    <p:sldId id="271" r:id="rId21"/>
    <p:sldId id="272" r:id="rId22"/>
    <p:sldId id="273" r:id="rId23"/>
    <p:sldId id="277" r:id="rId24"/>
    <p:sldId id="278" r:id="rId25"/>
    <p:sldId id="279" r:id="rId26"/>
    <p:sldId id="281"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a:t>Clique para editar o estilo de título do Modelo Global</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42A54C80-263E-416B-A8E0-580EDEADCBDC}"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90321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Relacionamentos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7" name="Imagem 6">
            <a:extLst>
              <a:ext uri="{FF2B5EF4-FFF2-40B4-BE49-F238E27FC236}">
                <a16:creationId xmlns:a16="http://schemas.microsoft.com/office/drawing/2014/main" id="{6EE840C2-506A-4BEC-ABE9-94F161408F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97281" y="2536095"/>
            <a:ext cx="6825396" cy="4321905"/>
          </a:xfrm>
          <a:prstGeom prst="rect">
            <a:avLst/>
          </a:prstGeom>
        </p:spPr>
      </p:pic>
      <p:pic>
        <p:nvPicPr>
          <p:cNvPr id="10" name="Imagem 9">
            <a:extLst>
              <a:ext uri="{FF2B5EF4-FFF2-40B4-BE49-F238E27FC236}">
                <a16:creationId xmlns:a16="http://schemas.microsoft.com/office/drawing/2014/main" id="{C098E27C-609A-4176-98BC-5BAB931BD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275" y="1345474"/>
            <a:ext cx="9652137" cy="1591845"/>
          </a:xfrm>
          <a:prstGeom prst="rect">
            <a:avLst/>
          </a:prstGeom>
        </p:spPr>
      </p:pic>
    </p:spTree>
    <p:extLst>
      <p:ext uri="{BB962C8B-B14F-4D97-AF65-F5344CB8AC3E}">
        <p14:creationId xmlns:p14="http://schemas.microsoft.com/office/powerpoint/2010/main" val="269362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Relacionamentos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3" name="Imagem 2">
            <a:extLst>
              <a:ext uri="{FF2B5EF4-FFF2-40B4-BE49-F238E27FC236}">
                <a16:creationId xmlns:a16="http://schemas.microsoft.com/office/drawing/2014/main" id="{9E14C0C5-2D44-4697-B15F-FC84E17602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3967" y="1090749"/>
            <a:ext cx="7905154" cy="3192054"/>
          </a:xfrm>
          <a:prstGeom prst="rect">
            <a:avLst/>
          </a:prstGeom>
        </p:spPr>
      </p:pic>
      <p:pic>
        <p:nvPicPr>
          <p:cNvPr id="5" name="Imagem 4">
            <a:extLst>
              <a:ext uri="{FF2B5EF4-FFF2-40B4-BE49-F238E27FC236}">
                <a16:creationId xmlns:a16="http://schemas.microsoft.com/office/drawing/2014/main" id="{00CB7058-C27F-4547-A6D2-E69CDA3824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3997" y="3115491"/>
            <a:ext cx="5592972" cy="3742509"/>
          </a:xfrm>
          <a:prstGeom prst="rect">
            <a:avLst/>
          </a:prstGeom>
        </p:spPr>
      </p:pic>
    </p:spTree>
    <p:extLst>
      <p:ext uri="{BB962C8B-B14F-4D97-AF65-F5344CB8AC3E}">
        <p14:creationId xmlns:p14="http://schemas.microsoft.com/office/powerpoint/2010/main" val="426267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BCFF9936-A395-46B9-BF95-A635101D59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54034" y="816930"/>
            <a:ext cx="7733212" cy="5926287"/>
          </a:xfrm>
          <a:prstGeom prst="rect">
            <a:avLst/>
          </a:prstGeom>
        </p:spPr>
      </p:pic>
      <p:sp>
        <p:nvSpPr>
          <p:cNvPr id="4" name="Título 1">
            <a:extLst>
              <a:ext uri="{FF2B5EF4-FFF2-40B4-BE49-F238E27FC236}">
                <a16:creationId xmlns:a16="http://schemas.microsoft.com/office/drawing/2014/main" id="{5206EF87-A8F2-4B35-95A7-3C06786B1A8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Lógico</a:t>
            </a:r>
          </a:p>
        </p:txBody>
      </p:sp>
    </p:spTree>
    <p:extLst>
      <p:ext uri="{BB962C8B-B14F-4D97-AF65-F5344CB8AC3E}">
        <p14:creationId xmlns:p14="http://schemas.microsoft.com/office/powerpoint/2010/main" val="29175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232AC81-EFCF-45F8-B2AD-607157CCAB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384500">
            <a:off x="4791963" y="-63812"/>
            <a:ext cx="4835554" cy="2413672"/>
          </a:xfrm>
          <a:prstGeom prst="rect">
            <a:avLst/>
          </a:prstGeom>
        </p:spPr>
      </p:pic>
      <p:sp>
        <p:nvSpPr>
          <p:cNvPr id="3" name="CaixaDeTexto 2">
            <a:extLst>
              <a:ext uri="{FF2B5EF4-FFF2-40B4-BE49-F238E27FC236}">
                <a16:creationId xmlns:a16="http://schemas.microsoft.com/office/drawing/2014/main" id="{AEE4E49B-CE55-486E-9BF7-4FF57776C910}"/>
              </a:ext>
            </a:extLst>
          </p:cNvPr>
          <p:cNvSpPr txBox="1"/>
          <p:nvPr/>
        </p:nvSpPr>
        <p:spPr>
          <a:xfrm>
            <a:off x="283967" y="2610683"/>
            <a:ext cx="10724605" cy="4247317"/>
          </a:xfrm>
          <a:prstGeom prst="rect">
            <a:avLst/>
          </a:prstGeom>
          <a:noFill/>
        </p:spPr>
        <p:txBody>
          <a:bodyPr wrap="square" rtlCol="0">
            <a:spAutoFit/>
          </a:bodyPr>
          <a:lstStyle/>
          <a:p>
            <a:r>
              <a:rPr lang="pt-PT" dirty="0">
                <a:solidFill>
                  <a:schemeClr val="accent1"/>
                </a:solidFill>
              </a:rPr>
              <a:t>1FN: </a:t>
            </a:r>
            <a:r>
              <a:rPr lang="pt-PT" dirty="0"/>
              <a:t>não existem entidades com atributos repetidos e multivalorados, têm um e um só valor.</a:t>
            </a:r>
          </a:p>
          <a:p>
            <a:endParaRPr lang="pt-PT" dirty="0"/>
          </a:p>
          <a:p>
            <a:r>
              <a:rPr lang="pt-PT" dirty="0">
                <a:solidFill>
                  <a:schemeClr val="accent1"/>
                </a:solidFill>
              </a:rPr>
              <a:t>2FN: </a:t>
            </a:r>
            <a:r>
              <a:rPr lang="pt-PT" dirty="0"/>
              <a:t>tabelas com um só atributo como chave primária estão, automaticamente, na 2FN (desde que na 1FN), e tabelas com chaves primárias compostas é necessária análise. Além disso todas as tabelas estão na 1FN. </a:t>
            </a:r>
          </a:p>
          <a:p>
            <a:pPr marL="285750" indent="-285750">
              <a:buFont typeface="Arial" panose="020B0604020202020204" pitchFamily="34" charset="0"/>
              <a:buChar char="•"/>
            </a:pPr>
            <a:r>
              <a:rPr lang="pt-PT" dirty="0"/>
              <a:t>A tabela DocenteUC não tem atributos não chave por isso está na 2FN; </a:t>
            </a:r>
          </a:p>
          <a:p>
            <a:pPr marL="285750" indent="-285750">
              <a:buFont typeface="Arial" panose="020B0604020202020204" pitchFamily="34" charset="0"/>
              <a:buChar char="•"/>
            </a:pPr>
            <a:r>
              <a:rPr lang="pt-PT" dirty="0"/>
              <a:t>A tabela UCAluno não tem atributos não chave por isso está na 2FN; </a:t>
            </a:r>
          </a:p>
          <a:p>
            <a:pPr marL="285750" indent="-285750">
              <a:buFont typeface="Arial" panose="020B0604020202020204" pitchFamily="34" charset="0"/>
              <a:buChar char="•"/>
            </a:pPr>
            <a:r>
              <a:rPr lang="pt-PT" dirty="0"/>
              <a:t>A tabela Aluno tem atributos não chave. Nome depende de Número e Curso_Nome. </a:t>
            </a:r>
          </a:p>
          <a:p>
            <a:pPr marL="285750" indent="-285750">
              <a:buFont typeface="Arial" panose="020B0604020202020204" pitchFamily="34" charset="0"/>
              <a:buChar char="•"/>
            </a:pPr>
            <a:r>
              <a:rPr lang="pt-PT" dirty="0">
                <a:solidFill>
                  <a:srgbClr val="FF0000"/>
                </a:solidFill>
              </a:rPr>
              <a:t>Permitiu-nos encontrar um erro! </a:t>
            </a:r>
            <a:r>
              <a:rPr lang="pt-PT" dirty="0"/>
              <a:t>Tabela Aluno, inicialmente, atributo Curso_Nome era chave estrangeira e chave primária -&gt; dependências funcionais -&gt; deixou, então, de ser primária. </a:t>
            </a:r>
            <a:endParaRPr lang="pt-PT" dirty="0">
              <a:solidFill>
                <a:schemeClr val="accent1"/>
              </a:solidFill>
            </a:endParaRPr>
          </a:p>
          <a:p>
            <a:endParaRPr lang="pt-PT" dirty="0">
              <a:solidFill>
                <a:schemeClr val="accent1"/>
              </a:solidFill>
            </a:endParaRPr>
          </a:p>
          <a:p>
            <a:r>
              <a:rPr lang="pt-PT" dirty="0">
                <a:solidFill>
                  <a:schemeClr val="accent1"/>
                </a:solidFill>
              </a:rPr>
              <a:t>3FN: </a:t>
            </a:r>
            <a:r>
              <a:rPr lang="pt-PT" dirty="0"/>
              <a:t>2FN e não há como haver dependências transitivas em colunas com menos de dois atributos não chave. Por isso tabelas Curso, UCAluno e DocenteUC estão na 3FN. As restantes que têm dois ou mais atributos não chave, não há nenhuma em que existam atributos não chave dependentes de outros atributos não chave. Logo, todas as tabelas estão na 3FN. </a:t>
            </a:r>
            <a:endParaRPr lang="pt-PT" dirty="0">
              <a:solidFill>
                <a:schemeClr val="accent1"/>
              </a:solidFill>
            </a:endParaRPr>
          </a:p>
        </p:txBody>
      </p:sp>
      <p:sp>
        <p:nvSpPr>
          <p:cNvPr id="4" name="Título 1">
            <a:extLst>
              <a:ext uri="{FF2B5EF4-FFF2-40B4-BE49-F238E27FC236}">
                <a16:creationId xmlns:a16="http://schemas.microsoft.com/office/drawing/2014/main" id="{A4954FA3-98C7-4058-8D01-BB9FCBDD60F5}"/>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Normalização</a:t>
            </a:r>
          </a:p>
        </p:txBody>
      </p:sp>
    </p:spTree>
    <p:extLst>
      <p:ext uri="{BB962C8B-B14F-4D97-AF65-F5344CB8AC3E}">
        <p14:creationId xmlns:p14="http://schemas.microsoft.com/office/powerpoint/2010/main" val="24411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3FC618D-C576-4259-9B4D-773B787D756C}"/>
              </a:ext>
            </a:extLst>
          </p:cNvPr>
          <p:cNvPicPr>
            <a:picLocks noChangeAspect="1"/>
          </p:cNvPicPr>
          <p:nvPr/>
        </p:nvPicPr>
        <p:blipFill>
          <a:blip r:embed="rId2"/>
          <a:stretch>
            <a:fillRect/>
          </a:stretch>
        </p:blipFill>
        <p:spPr>
          <a:xfrm>
            <a:off x="283967" y="740359"/>
            <a:ext cx="8795918" cy="4719918"/>
          </a:xfrm>
          <a:prstGeom prst="rect">
            <a:avLst/>
          </a:prstGeom>
        </p:spPr>
      </p:pic>
      <p:pic>
        <p:nvPicPr>
          <p:cNvPr id="5" name="Imagem 4">
            <a:extLst>
              <a:ext uri="{FF2B5EF4-FFF2-40B4-BE49-F238E27FC236}">
                <a16:creationId xmlns:a16="http://schemas.microsoft.com/office/drawing/2014/main" id="{92042303-DAAA-41F1-BF33-6F2F17FB9CC1}"/>
              </a:ext>
            </a:extLst>
          </p:cNvPr>
          <p:cNvPicPr>
            <a:picLocks noChangeAspect="1"/>
          </p:cNvPicPr>
          <p:nvPr/>
        </p:nvPicPr>
        <p:blipFill>
          <a:blip r:embed="rId3"/>
          <a:stretch>
            <a:fillRect/>
          </a:stretch>
        </p:blipFill>
        <p:spPr>
          <a:xfrm>
            <a:off x="2364118" y="1903175"/>
            <a:ext cx="8795917" cy="4719917"/>
          </a:xfrm>
          <a:prstGeom prst="rect">
            <a:avLst/>
          </a:prstGeom>
        </p:spPr>
      </p:pic>
      <p:sp>
        <p:nvSpPr>
          <p:cNvPr id="6" name="Título 1">
            <a:extLst>
              <a:ext uri="{FF2B5EF4-FFF2-40B4-BE49-F238E27FC236}">
                <a16:creationId xmlns:a16="http://schemas.microsoft.com/office/drawing/2014/main" id="{4C15394B-D494-464A-B821-6267849F04D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físico</a:t>
            </a:r>
          </a:p>
        </p:txBody>
      </p:sp>
    </p:spTree>
    <p:extLst>
      <p:ext uri="{BB962C8B-B14F-4D97-AF65-F5344CB8AC3E}">
        <p14:creationId xmlns:p14="http://schemas.microsoft.com/office/powerpoint/2010/main" val="1864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4" name="Imagem 3">
            <a:extLst>
              <a:ext uri="{FF2B5EF4-FFF2-40B4-BE49-F238E27FC236}">
                <a16:creationId xmlns:a16="http://schemas.microsoft.com/office/drawing/2014/main" id="{56215C48-F105-4CE6-97C5-F2EEE015013F}"/>
              </a:ext>
            </a:extLst>
          </p:cNvPr>
          <p:cNvPicPr>
            <a:picLocks noChangeAspect="1"/>
          </p:cNvPicPr>
          <p:nvPr/>
        </p:nvPicPr>
        <p:blipFill>
          <a:blip r:embed="rId2"/>
          <a:stretch>
            <a:fillRect/>
          </a:stretch>
        </p:blipFill>
        <p:spPr>
          <a:xfrm>
            <a:off x="174482" y="1480329"/>
            <a:ext cx="5268060" cy="3077004"/>
          </a:xfrm>
          <a:prstGeom prst="rect">
            <a:avLst/>
          </a:prstGeom>
        </p:spPr>
      </p:pic>
      <p:pic>
        <p:nvPicPr>
          <p:cNvPr id="6" name="Imagem 5">
            <a:extLst>
              <a:ext uri="{FF2B5EF4-FFF2-40B4-BE49-F238E27FC236}">
                <a16:creationId xmlns:a16="http://schemas.microsoft.com/office/drawing/2014/main" id="{910ECD32-B972-4E1F-AF15-CB5D6E0A70D7}"/>
              </a:ext>
            </a:extLst>
          </p:cNvPr>
          <p:cNvPicPr>
            <a:picLocks noChangeAspect="1"/>
          </p:cNvPicPr>
          <p:nvPr/>
        </p:nvPicPr>
        <p:blipFill>
          <a:blip r:embed="rId3"/>
          <a:stretch>
            <a:fillRect/>
          </a:stretch>
        </p:blipFill>
        <p:spPr>
          <a:xfrm>
            <a:off x="1376607" y="2110140"/>
            <a:ext cx="5077534" cy="3267531"/>
          </a:xfrm>
          <a:prstGeom prst="rect">
            <a:avLst/>
          </a:prstGeom>
        </p:spPr>
      </p:pic>
      <p:pic>
        <p:nvPicPr>
          <p:cNvPr id="8" name="Imagem 7">
            <a:extLst>
              <a:ext uri="{FF2B5EF4-FFF2-40B4-BE49-F238E27FC236}">
                <a16:creationId xmlns:a16="http://schemas.microsoft.com/office/drawing/2014/main" id="{B777A59F-1C3F-4DAE-9C88-E830D87862EE}"/>
              </a:ext>
            </a:extLst>
          </p:cNvPr>
          <p:cNvPicPr>
            <a:picLocks noChangeAspect="1"/>
          </p:cNvPicPr>
          <p:nvPr/>
        </p:nvPicPr>
        <p:blipFill>
          <a:blip r:embed="rId4"/>
          <a:stretch>
            <a:fillRect/>
          </a:stretch>
        </p:blipFill>
        <p:spPr>
          <a:xfrm>
            <a:off x="2808512" y="2801129"/>
            <a:ext cx="5858693" cy="3486637"/>
          </a:xfrm>
          <a:prstGeom prst="rect">
            <a:avLst/>
          </a:prstGeom>
        </p:spPr>
      </p:pic>
    </p:spTree>
    <p:extLst>
      <p:ext uri="{BB962C8B-B14F-4D97-AF65-F5344CB8AC3E}">
        <p14:creationId xmlns:p14="http://schemas.microsoft.com/office/powerpoint/2010/main" val="34522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5" name="Imagem 4">
            <a:extLst>
              <a:ext uri="{FF2B5EF4-FFF2-40B4-BE49-F238E27FC236}">
                <a16:creationId xmlns:a16="http://schemas.microsoft.com/office/drawing/2014/main" id="{1E2405D6-A801-4B7A-AD52-0D9B42C9DC89}"/>
              </a:ext>
            </a:extLst>
          </p:cNvPr>
          <p:cNvPicPr>
            <a:picLocks noChangeAspect="1"/>
          </p:cNvPicPr>
          <p:nvPr/>
        </p:nvPicPr>
        <p:blipFill>
          <a:blip r:embed="rId2"/>
          <a:stretch>
            <a:fillRect/>
          </a:stretch>
        </p:blipFill>
        <p:spPr>
          <a:xfrm>
            <a:off x="145598" y="1425628"/>
            <a:ext cx="5839640" cy="1076475"/>
          </a:xfrm>
          <a:prstGeom prst="rect">
            <a:avLst/>
          </a:prstGeom>
        </p:spPr>
      </p:pic>
      <p:pic>
        <p:nvPicPr>
          <p:cNvPr id="9" name="Imagem 8">
            <a:extLst>
              <a:ext uri="{FF2B5EF4-FFF2-40B4-BE49-F238E27FC236}">
                <a16:creationId xmlns:a16="http://schemas.microsoft.com/office/drawing/2014/main" id="{284954D4-DE33-4BCA-9578-605D79814543}"/>
              </a:ext>
            </a:extLst>
          </p:cNvPr>
          <p:cNvPicPr>
            <a:picLocks noChangeAspect="1"/>
          </p:cNvPicPr>
          <p:nvPr/>
        </p:nvPicPr>
        <p:blipFill>
          <a:blip r:embed="rId3"/>
          <a:stretch>
            <a:fillRect/>
          </a:stretch>
        </p:blipFill>
        <p:spPr>
          <a:xfrm>
            <a:off x="665992" y="2077560"/>
            <a:ext cx="5430008" cy="1438476"/>
          </a:xfrm>
          <a:prstGeom prst="rect">
            <a:avLst/>
          </a:prstGeom>
        </p:spPr>
      </p:pic>
      <p:pic>
        <p:nvPicPr>
          <p:cNvPr id="11" name="Imagem 10">
            <a:extLst>
              <a:ext uri="{FF2B5EF4-FFF2-40B4-BE49-F238E27FC236}">
                <a16:creationId xmlns:a16="http://schemas.microsoft.com/office/drawing/2014/main" id="{69395934-94A7-4109-B267-B7F389F1A4A9}"/>
              </a:ext>
            </a:extLst>
          </p:cNvPr>
          <p:cNvPicPr>
            <a:picLocks noChangeAspect="1"/>
          </p:cNvPicPr>
          <p:nvPr/>
        </p:nvPicPr>
        <p:blipFill>
          <a:blip r:embed="rId4"/>
          <a:stretch>
            <a:fillRect/>
          </a:stretch>
        </p:blipFill>
        <p:spPr>
          <a:xfrm>
            <a:off x="1253071" y="2796798"/>
            <a:ext cx="5363323" cy="1057423"/>
          </a:xfrm>
          <a:prstGeom prst="rect">
            <a:avLst/>
          </a:prstGeom>
        </p:spPr>
      </p:pic>
      <p:pic>
        <p:nvPicPr>
          <p:cNvPr id="13" name="Imagem 12">
            <a:extLst>
              <a:ext uri="{FF2B5EF4-FFF2-40B4-BE49-F238E27FC236}">
                <a16:creationId xmlns:a16="http://schemas.microsoft.com/office/drawing/2014/main" id="{4BB1638C-4C3D-49D2-88F7-657E76F48546}"/>
              </a:ext>
            </a:extLst>
          </p:cNvPr>
          <p:cNvPicPr>
            <a:picLocks noChangeAspect="1"/>
          </p:cNvPicPr>
          <p:nvPr/>
        </p:nvPicPr>
        <p:blipFill>
          <a:blip r:embed="rId5"/>
          <a:stretch>
            <a:fillRect/>
          </a:stretch>
        </p:blipFill>
        <p:spPr>
          <a:xfrm>
            <a:off x="1811382" y="3427223"/>
            <a:ext cx="5087060" cy="1066949"/>
          </a:xfrm>
          <a:prstGeom prst="rect">
            <a:avLst/>
          </a:prstGeom>
        </p:spPr>
      </p:pic>
      <p:pic>
        <p:nvPicPr>
          <p:cNvPr id="15" name="Imagem 14">
            <a:extLst>
              <a:ext uri="{FF2B5EF4-FFF2-40B4-BE49-F238E27FC236}">
                <a16:creationId xmlns:a16="http://schemas.microsoft.com/office/drawing/2014/main" id="{D12B3A5F-0125-4B34-8FB6-598854216AF0}"/>
              </a:ext>
            </a:extLst>
          </p:cNvPr>
          <p:cNvPicPr>
            <a:picLocks noChangeAspect="1"/>
          </p:cNvPicPr>
          <p:nvPr/>
        </p:nvPicPr>
        <p:blipFill>
          <a:blip r:embed="rId6"/>
          <a:stretch>
            <a:fillRect/>
          </a:stretch>
        </p:blipFill>
        <p:spPr>
          <a:xfrm>
            <a:off x="2349396" y="4096337"/>
            <a:ext cx="6030167" cy="2391109"/>
          </a:xfrm>
          <a:prstGeom prst="rect">
            <a:avLst/>
          </a:prstGeom>
        </p:spPr>
      </p:pic>
    </p:spTree>
    <p:extLst>
      <p:ext uri="{BB962C8B-B14F-4D97-AF65-F5344CB8AC3E}">
        <p14:creationId xmlns:p14="http://schemas.microsoft.com/office/powerpoint/2010/main" val="185416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17" name="Imagem 16">
            <a:extLst>
              <a:ext uri="{FF2B5EF4-FFF2-40B4-BE49-F238E27FC236}">
                <a16:creationId xmlns:a16="http://schemas.microsoft.com/office/drawing/2014/main" id="{77FC6586-4CCD-4B81-9F36-F8BD6E86C771}"/>
              </a:ext>
            </a:extLst>
          </p:cNvPr>
          <p:cNvPicPr>
            <a:picLocks noChangeAspect="1"/>
          </p:cNvPicPr>
          <p:nvPr/>
        </p:nvPicPr>
        <p:blipFill>
          <a:blip r:embed="rId2"/>
          <a:stretch>
            <a:fillRect/>
          </a:stretch>
        </p:blipFill>
        <p:spPr>
          <a:xfrm>
            <a:off x="3366707" y="1290339"/>
            <a:ext cx="5458587" cy="4277322"/>
          </a:xfrm>
          <a:prstGeom prst="rect">
            <a:avLst/>
          </a:prstGeom>
        </p:spPr>
      </p:pic>
    </p:spTree>
    <p:extLst>
      <p:ext uri="{BB962C8B-B14F-4D97-AF65-F5344CB8AC3E}">
        <p14:creationId xmlns:p14="http://schemas.microsoft.com/office/powerpoint/2010/main" val="155957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9C08BD7-720A-4F44-93B4-1E20C73060E5}"/>
              </a:ext>
            </a:extLst>
          </p:cNvPr>
          <p:cNvPicPr>
            <a:picLocks noChangeAspect="1"/>
          </p:cNvPicPr>
          <p:nvPr/>
        </p:nvPicPr>
        <p:blipFill>
          <a:blip r:embed="rId2"/>
          <a:stretch>
            <a:fillRect/>
          </a:stretch>
        </p:blipFill>
        <p:spPr>
          <a:xfrm>
            <a:off x="3457207" y="1195076"/>
            <a:ext cx="5277587" cy="4467849"/>
          </a:xfrm>
          <a:prstGeom prst="rect">
            <a:avLst/>
          </a:prstGeom>
        </p:spPr>
      </p:pic>
    </p:spTree>
    <p:extLst>
      <p:ext uri="{BB962C8B-B14F-4D97-AF65-F5344CB8AC3E}">
        <p14:creationId xmlns:p14="http://schemas.microsoft.com/office/powerpoint/2010/main" val="15323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C6DE162A-3491-42E9-B77C-67F9F1B50BB9}"/>
              </a:ext>
            </a:extLst>
          </p:cNvPr>
          <p:cNvPicPr>
            <a:picLocks noChangeAspect="1"/>
          </p:cNvPicPr>
          <p:nvPr/>
        </p:nvPicPr>
        <p:blipFill>
          <a:blip r:embed="rId2"/>
          <a:stretch>
            <a:fillRect/>
          </a:stretch>
        </p:blipFill>
        <p:spPr>
          <a:xfrm>
            <a:off x="3438154" y="1304628"/>
            <a:ext cx="5315692" cy="4248743"/>
          </a:xfrm>
          <a:prstGeom prst="rect">
            <a:avLst/>
          </a:prstGeom>
        </p:spPr>
      </p:pic>
    </p:spTree>
    <p:extLst>
      <p:ext uri="{BB962C8B-B14F-4D97-AF65-F5344CB8AC3E}">
        <p14:creationId xmlns:p14="http://schemas.microsoft.com/office/powerpoint/2010/main" val="8233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EC58283E-69A5-4402-B8D6-54218A57C1B4}"/>
              </a:ext>
            </a:extLst>
          </p:cNvPr>
          <p:cNvPicPr>
            <a:picLocks noChangeAspect="1"/>
          </p:cNvPicPr>
          <p:nvPr/>
        </p:nvPicPr>
        <p:blipFill>
          <a:blip r:embed="rId2"/>
          <a:stretch>
            <a:fillRect/>
          </a:stretch>
        </p:blipFill>
        <p:spPr>
          <a:xfrm>
            <a:off x="400594" y="1043502"/>
            <a:ext cx="9504526" cy="3304903"/>
          </a:xfrm>
          <a:prstGeom prst="rect">
            <a:avLst/>
          </a:prstGeom>
          <a:ln>
            <a:noFill/>
          </a:ln>
          <a:effectLst>
            <a:softEdge rad="112500"/>
          </a:effectLst>
        </p:spPr>
      </p:pic>
      <p:pic>
        <p:nvPicPr>
          <p:cNvPr id="20" name="Imagem 19">
            <a:extLst>
              <a:ext uri="{FF2B5EF4-FFF2-40B4-BE49-F238E27FC236}">
                <a16:creationId xmlns:a16="http://schemas.microsoft.com/office/drawing/2014/main" id="{EBBD36D3-24E0-46DF-9244-B1235F08295E}"/>
              </a:ext>
            </a:extLst>
          </p:cNvPr>
          <p:cNvPicPr>
            <a:picLocks noChangeAspect="1"/>
          </p:cNvPicPr>
          <p:nvPr/>
        </p:nvPicPr>
        <p:blipFill>
          <a:blip r:embed="rId3"/>
          <a:stretch>
            <a:fillRect/>
          </a:stretch>
        </p:blipFill>
        <p:spPr>
          <a:xfrm>
            <a:off x="3910378" y="2695954"/>
            <a:ext cx="8281622" cy="4162046"/>
          </a:xfrm>
          <a:prstGeom prst="rect">
            <a:avLst/>
          </a:prstGeom>
          <a:ln>
            <a:noFill/>
          </a:ln>
          <a:effectLst>
            <a:softEdge rad="112500"/>
          </a:effectLst>
        </p:spPr>
      </p:pic>
      <p:sp>
        <p:nvSpPr>
          <p:cNvPr id="4" name="Título 1">
            <a:extLst>
              <a:ext uri="{FF2B5EF4-FFF2-40B4-BE49-F238E27FC236}">
                <a16:creationId xmlns:a16="http://schemas.microsoft.com/office/drawing/2014/main" id="{9424E120-2C09-407C-8F68-7351CEE7D49D}"/>
              </a:ext>
            </a:extLst>
          </p:cNvPr>
          <p:cNvSpPr>
            <a:spLocks noGrp="1"/>
          </p:cNvSpPr>
          <p:nvPr>
            <p:ph type="title"/>
          </p:nvPr>
        </p:nvSpPr>
        <p:spPr>
          <a:xfrm>
            <a:off x="283968" y="234908"/>
            <a:ext cx="8596668" cy="1320800"/>
          </a:xfrm>
        </p:spPr>
        <p:txBody>
          <a:bodyPr/>
          <a:lstStyle/>
          <a:p>
            <a:r>
              <a:rPr lang="pt-PT" dirty="0"/>
              <a:t>Dois projetos - Dois paradigmas</a:t>
            </a:r>
          </a:p>
        </p:txBody>
      </p:sp>
    </p:spTree>
    <p:extLst>
      <p:ext uri="{BB962C8B-B14F-4D97-AF65-F5344CB8AC3E}">
        <p14:creationId xmlns:p14="http://schemas.microsoft.com/office/powerpoint/2010/main" val="2939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D7A4D4C-DAA1-4E7C-8EDE-629DBC57680D}"/>
              </a:ext>
            </a:extLst>
          </p:cNvPr>
          <p:cNvPicPr>
            <a:picLocks noChangeAspect="1"/>
          </p:cNvPicPr>
          <p:nvPr/>
        </p:nvPicPr>
        <p:blipFill>
          <a:blip r:embed="rId2"/>
          <a:stretch>
            <a:fillRect/>
          </a:stretch>
        </p:blipFill>
        <p:spPr>
          <a:xfrm>
            <a:off x="2795127" y="1399892"/>
            <a:ext cx="6601746" cy="4058216"/>
          </a:xfrm>
          <a:prstGeom prst="rect">
            <a:avLst/>
          </a:prstGeom>
        </p:spPr>
      </p:pic>
    </p:spTree>
    <p:extLst>
      <p:ext uri="{BB962C8B-B14F-4D97-AF65-F5344CB8AC3E}">
        <p14:creationId xmlns:p14="http://schemas.microsoft.com/office/powerpoint/2010/main" val="164280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6F9718E1-1469-4824-8F46-4987C9E38C86}"/>
              </a:ext>
            </a:extLst>
          </p:cNvPr>
          <p:cNvPicPr>
            <a:picLocks noChangeAspect="1"/>
          </p:cNvPicPr>
          <p:nvPr/>
        </p:nvPicPr>
        <p:blipFill>
          <a:blip r:embed="rId2"/>
          <a:stretch>
            <a:fillRect/>
          </a:stretch>
        </p:blipFill>
        <p:spPr>
          <a:xfrm>
            <a:off x="3409575" y="1433234"/>
            <a:ext cx="5372850" cy="3991532"/>
          </a:xfrm>
          <a:prstGeom prst="rect">
            <a:avLst/>
          </a:prstGeom>
        </p:spPr>
      </p:pic>
    </p:spTree>
    <p:extLst>
      <p:ext uri="{BB962C8B-B14F-4D97-AF65-F5344CB8AC3E}">
        <p14:creationId xmlns:p14="http://schemas.microsoft.com/office/powerpoint/2010/main" val="1003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027FF92-7EAA-4538-905E-F963557D4D7C}"/>
              </a:ext>
            </a:extLst>
          </p:cNvPr>
          <p:cNvPicPr>
            <a:picLocks noChangeAspect="1"/>
          </p:cNvPicPr>
          <p:nvPr/>
        </p:nvPicPr>
        <p:blipFill>
          <a:blip r:embed="rId2"/>
          <a:stretch>
            <a:fillRect/>
          </a:stretch>
        </p:blipFill>
        <p:spPr>
          <a:xfrm>
            <a:off x="2437889" y="1209365"/>
            <a:ext cx="7316221" cy="4439270"/>
          </a:xfrm>
          <a:prstGeom prst="rect">
            <a:avLst/>
          </a:prstGeom>
        </p:spPr>
      </p:pic>
    </p:spTree>
    <p:extLst>
      <p:ext uri="{BB962C8B-B14F-4D97-AF65-F5344CB8AC3E}">
        <p14:creationId xmlns:p14="http://schemas.microsoft.com/office/powerpoint/2010/main" val="34883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8417DF4-CEF2-4CDF-87FA-EBE7E314EC1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t>
            </a:r>
            <a:r>
              <a:rPr lang="pt-PT" dirty="0" err="1"/>
              <a:t>Admin</a:t>
            </a:r>
            <a:endParaRPr lang="pt-PT" dirty="0"/>
          </a:p>
        </p:txBody>
      </p:sp>
      <p:pic>
        <p:nvPicPr>
          <p:cNvPr id="5" name="Imagem 4">
            <a:extLst>
              <a:ext uri="{FF2B5EF4-FFF2-40B4-BE49-F238E27FC236}">
                <a16:creationId xmlns:a16="http://schemas.microsoft.com/office/drawing/2014/main" id="{1CA3B06A-410B-4BAE-91C0-FC2DE4BFD6B4}"/>
              </a:ext>
            </a:extLst>
          </p:cNvPr>
          <p:cNvPicPr>
            <a:picLocks noChangeAspect="1"/>
          </p:cNvPicPr>
          <p:nvPr/>
        </p:nvPicPr>
        <p:blipFill>
          <a:blip r:embed="rId2"/>
          <a:stretch>
            <a:fillRect/>
          </a:stretch>
        </p:blipFill>
        <p:spPr>
          <a:xfrm>
            <a:off x="711043" y="1718490"/>
            <a:ext cx="4839375" cy="1152686"/>
          </a:xfrm>
          <a:prstGeom prst="rect">
            <a:avLst/>
          </a:prstGeom>
        </p:spPr>
      </p:pic>
      <p:pic>
        <p:nvPicPr>
          <p:cNvPr id="9" name="Imagem 8">
            <a:extLst>
              <a:ext uri="{FF2B5EF4-FFF2-40B4-BE49-F238E27FC236}">
                <a16:creationId xmlns:a16="http://schemas.microsoft.com/office/drawing/2014/main" id="{7DB286B1-D45E-4930-A18B-DF8FBE0BBA7A}"/>
              </a:ext>
            </a:extLst>
          </p:cNvPr>
          <p:cNvPicPr>
            <a:picLocks noChangeAspect="1"/>
          </p:cNvPicPr>
          <p:nvPr/>
        </p:nvPicPr>
        <p:blipFill>
          <a:blip r:embed="rId3"/>
          <a:stretch>
            <a:fillRect/>
          </a:stretch>
        </p:blipFill>
        <p:spPr>
          <a:xfrm>
            <a:off x="2742732" y="3717856"/>
            <a:ext cx="6706536" cy="1295581"/>
          </a:xfrm>
          <a:prstGeom prst="rect">
            <a:avLst/>
          </a:prstGeom>
        </p:spPr>
      </p:pic>
    </p:spTree>
    <p:extLst>
      <p:ext uri="{BB962C8B-B14F-4D97-AF65-F5344CB8AC3E}">
        <p14:creationId xmlns:p14="http://schemas.microsoft.com/office/powerpoint/2010/main" val="32809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915E4-9E7A-4B5E-A9A7-094F7D8DE641}"/>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Docente</a:t>
            </a:r>
          </a:p>
        </p:txBody>
      </p:sp>
      <p:pic>
        <p:nvPicPr>
          <p:cNvPr id="4" name="Imagem 3">
            <a:extLst>
              <a:ext uri="{FF2B5EF4-FFF2-40B4-BE49-F238E27FC236}">
                <a16:creationId xmlns:a16="http://schemas.microsoft.com/office/drawing/2014/main" id="{0DBB5AF0-8A28-46ED-B323-19F87A02C485}"/>
              </a:ext>
            </a:extLst>
          </p:cNvPr>
          <p:cNvPicPr>
            <a:picLocks noChangeAspect="1"/>
          </p:cNvPicPr>
          <p:nvPr/>
        </p:nvPicPr>
        <p:blipFill>
          <a:blip r:embed="rId2"/>
          <a:stretch>
            <a:fillRect/>
          </a:stretch>
        </p:blipFill>
        <p:spPr>
          <a:xfrm>
            <a:off x="283968" y="800059"/>
            <a:ext cx="4505954" cy="2457793"/>
          </a:xfrm>
          <a:prstGeom prst="rect">
            <a:avLst/>
          </a:prstGeom>
        </p:spPr>
      </p:pic>
      <p:pic>
        <p:nvPicPr>
          <p:cNvPr id="10" name="Imagem 9">
            <a:extLst>
              <a:ext uri="{FF2B5EF4-FFF2-40B4-BE49-F238E27FC236}">
                <a16:creationId xmlns:a16="http://schemas.microsoft.com/office/drawing/2014/main" id="{D378C64E-DB56-42FA-BE85-DDCD4E5B2FCF}"/>
              </a:ext>
            </a:extLst>
          </p:cNvPr>
          <p:cNvPicPr>
            <a:picLocks noChangeAspect="1"/>
          </p:cNvPicPr>
          <p:nvPr/>
        </p:nvPicPr>
        <p:blipFill>
          <a:blip r:embed="rId3"/>
          <a:stretch>
            <a:fillRect/>
          </a:stretch>
        </p:blipFill>
        <p:spPr>
          <a:xfrm>
            <a:off x="2634723" y="1142557"/>
            <a:ext cx="4984126" cy="5138539"/>
          </a:xfrm>
          <a:prstGeom prst="rect">
            <a:avLst/>
          </a:prstGeom>
        </p:spPr>
      </p:pic>
      <p:pic>
        <p:nvPicPr>
          <p:cNvPr id="12" name="Imagem 11">
            <a:extLst>
              <a:ext uri="{FF2B5EF4-FFF2-40B4-BE49-F238E27FC236}">
                <a16:creationId xmlns:a16="http://schemas.microsoft.com/office/drawing/2014/main" id="{936E6327-2556-4EE3-8682-94A8A14598CB}"/>
              </a:ext>
            </a:extLst>
          </p:cNvPr>
          <p:cNvPicPr>
            <a:picLocks noChangeAspect="1"/>
          </p:cNvPicPr>
          <p:nvPr/>
        </p:nvPicPr>
        <p:blipFill>
          <a:blip r:embed="rId4"/>
          <a:stretch>
            <a:fillRect/>
          </a:stretch>
        </p:blipFill>
        <p:spPr>
          <a:xfrm>
            <a:off x="6787583" y="2828292"/>
            <a:ext cx="5153744" cy="3886742"/>
          </a:xfrm>
          <a:prstGeom prst="rect">
            <a:avLst/>
          </a:prstGeom>
        </p:spPr>
      </p:pic>
    </p:spTree>
    <p:extLst>
      <p:ext uri="{BB962C8B-B14F-4D97-AF65-F5344CB8AC3E}">
        <p14:creationId xmlns:p14="http://schemas.microsoft.com/office/powerpoint/2010/main" val="19258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05543-C55C-44C0-8281-E0CB1AF6F40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Aluno</a:t>
            </a:r>
          </a:p>
        </p:txBody>
      </p:sp>
      <p:pic>
        <p:nvPicPr>
          <p:cNvPr id="4" name="Imagem 3">
            <a:extLst>
              <a:ext uri="{FF2B5EF4-FFF2-40B4-BE49-F238E27FC236}">
                <a16:creationId xmlns:a16="http://schemas.microsoft.com/office/drawing/2014/main" id="{AD498D4F-9FF9-4305-B78E-8EAD0B10C6A4}"/>
              </a:ext>
            </a:extLst>
          </p:cNvPr>
          <p:cNvPicPr>
            <a:picLocks noChangeAspect="1"/>
          </p:cNvPicPr>
          <p:nvPr/>
        </p:nvPicPr>
        <p:blipFill>
          <a:blip r:embed="rId2"/>
          <a:stretch>
            <a:fillRect/>
          </a:stretch>
        </p:blipFill>
        <p:spPr>
          <a:xfrm>
            <a:off x="283968" y="803868"/>
            <a:ext cx="4610743" cy="2419688"/>
          </a:xfrm>
          <a:prstGeom prst="rect">
            <a:avLst/>
          </a:prstGeom>
        </p:spPr>
      </p:pic>
      <p:pic>
        <p:nvPicPr>
          <p:cNvPr id="8" name="Imagem 7">
            <a:extLst>
              <a:ext uri="{FF2B5EF4-FFF2-40B4-BE49-F238E27FC236}">
                <a16:creationId xmlns:a16="http://schemas.microsoft.com/office/drawing/2014/main" id="{672FA475-1596-4CF9-AE18-8AD225080035}"/>
              </a:ext>
            </a:extLst>
          </p:cNvPr>
          <p:cNvPicPr>
            <a:picLocks noChangeAspect="1"/>
          </p:cNvPicPr>
          <p:nvPr/>
        </p:nvPicPr>
        <p:blipFill>
          <a:blip r:embed="rId3"/>
          <a:stretch>
            <a:fillRect/>
          </a:stretch>
        </p:blipFill>
        <p:spPr>
          <a:xfrm>
            <a:off x="3866998" y="1045252"/>
            <a:ext cx="5483300" cy="5577840"/>
          </a:xfrm>
          <a:prstGeom prst="rect">
            <a:avLst/>
          </a:prstGeom>
        </p:spPr>
      </p:pic>
    </p:spTree>
    <p:extLst>
      <p:ext uri="{BB962C8B-B14F-4D97-AF65-F5344CB8AC3E}">
        <p14:creationId xmlns:p14="http://schemas.microsoft.com/office/powerpoint/2010/main" val="9683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95A12D1-D966-4401-9F3F-7EFE3553E8EB}"/>
              </a:ext>
            </a:extLst>
          </p:cNvPr>
          <p:cNvPicPr>
            <a:picLocks noChangeAspect="1"/>
          </p:cNvPicPr>
          <p:nvPr/>
        </p:nvPicPr>
        <p:blipFill>
          <a:blip r:embed="rId2"/>
          <a:stretch>
            <a:fillRect/>
          </a:stretch>
        </p:blipFill>
        <p:spPr>
          <a:xfrm>
            <a:off x="610539" y="1190813"/>
            <a:ext cx="6476909" cy="3194092"/>
          </a:xfrm>
          <a:prstGeom prst="rect">
            <a:avLst/>
          </a:prstGeom>
        </p:spPr>
      </p:pic>
      <p:pic>
        <p:nvPicPr>
          <p:cNvPr id="3" name="Imagem 2">
            <a:extLst>
              <a:ext uri="{FF2B5EF4-FFF2-40B4-BE49-F238E27FC236}">
                <a16:creationId xmlns:a16="http://schemas.microsoft.com/office/drawing/2014/main" id="{3BCD8C36-4C60-458E-B517-6E6AF1319A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0673" y="5340810"/>
            <a:ext cx="8039716" cy="1164122"/>
          </a:xfrm>
          <a:prstGeom prst="rect">
            <a:avLst/>
          </a:prstGeom>
        </p:spPr>
      </p:pic>
      <p:sp>
        <p:nvSpPr>
          <p:cNvPr id="4" name="Título 1">
            <a:extLst>
              <a:ext uri="{FF2B5EF4-FFF2-40B4-BE49-F238E27FC236}">
                <a16:creationId xmlns:a16="http://schemas.microsoft.com/office/drawing/2014/main" id="{D74A0FFF-916E-4C7E-BE8F-A6F442452EE5}"/>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Views - Aluno</a:t>
            </a:r>
          </a:p>
        </p:txBody>
      </p:sp>
    </p:spTree>
    <p:extLst>
      <p:ext uri="{BB962C8B-B14F-4D97-AF65-F5344CB8AC3E}">
        <p14:creationId xmlns:p14="http://schemas.microsoft.com/office/powerpoint/2010/main" val="39291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21A08-6EDC-47D5-8F00-FBE0314F293B}"/>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PT" dirty="0"/>
          </a:p>
        </p:txBody>
      </p:sp>
      <p:sp>
        <p:nvSpPr>
          <p:cNvPr id="3" name="Título 1">
            <a:extLst>
              <a:ext uri="{FF2B5EF4-FFF2-40B4-BE49-F238E27FC236}">
                <a16:creationId xmlns:a16="http://schemas.microsoft.com/office/drawing/2014/main" id="{606F095D-1819-43EE-BC7E-8B00290D149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Triggers</a:t>
            </a:r>
          </a:p>
        </p:txBody>
      </p:sp>
      <p:pic>
        <p:nvPicPr>
          <p:cNvPr id="5" name="Imagem 4">
            <a:extLst>
              <a:ext uri="{FF2B5EF4-FFF2-40B4-BE49-F238E27FC236}">
                <a16:creationId xmlns:a16="http://schemas.microsoft.com/office/drawing/2014/main" id="{D08228FF-1BED-48B1-9843-DA2C3E8473DF}"/>
              </a:ext>
            </a:extLst>
          </p:cNvPr>
          <p:cNvPicPr>
            <a:picLocks noChangeAspect="1"/>
          </p:cNvPicPr>
          <p:nvPr/>
        </p:nvPicPr>
        <p:blipFill>
          <a:blip r:embed="rId2"/>
          <a:stretch>
            <a:fillRect/>
          </a:stretch>
        </p:blipFill>
        <p:spPr>
          <a:xfrm>
            <a:off x="593121" y="1178336"/>
            <a:ext cx="5372746" cy="5292356"/>
          </a:xfrm>
          <a:prstGeom prst="rect">
            <a:avLst/>
          </a:prstGeom>
        </p:spPr>
      </p:pic>
      <p:pic>
        <p:nvPicPr>
          <p:cNvPr id="7" name="Imagem 6">
            <a:extLst>
              <a:ext uri="{FF2B5EF4-FFF2-40B4-BE49-F238E27FC236}">
                <a16:creationId xmlns:a16="http://schemas.microsoft.com/office/drawing/2014/main" id="{64CF513C-F494-46CA-876F-6AE576B13020}"/>
              </a:ext>
            </a:extLst>
          </p:cNvPr>
          <p:cNvPicPr>
            <a:picLocks noChangeAspect="1"/>
          </p:cNvPicPr>
          <p:nvPr/>
        </p:nvPicPr>
        <p:blipFill>
          <a:blip r:embed="rId3"/>
          <a:stretch>
            <a:fillRect/>
          </a:stretch>
        </p:blipFill>
        <p:spPr>
          <a:xfrm>
            <a:off x="593121" y="3429000"/>
            <a:ext cx="11007066" cy="228600"/>
          </a:xfrm>
          <a:prstGeom prst="rect">
            <a:avLst/>
          </a:prstGeom>
          <a:ln w="76200">
            <a:solidFill>
              <a:srgbClr val="FF0000"/>
            </a:solidFill>
          </a:ln>
        </p:spPr>
      </p:pic>
    </p:spTree>
    <p:extLst>
      <p:ext uri="{BB962C8B-B14F-4D97-AF65-F5344CB8AC3E}">
        <p14:creationId xmlns:p14="http://schemas.microsoft.com/office/powerpoint/2010/main" val="9809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3F2EBE-88E4-4497-80B3-C4AC773A89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804" y="889227"/>
            <a:ext cx="11610391" cy="5079546"/>
          </a:xfrm>
          <a:prstGeom prst="rect">
            <a:avLst/>
          </a:prstGeom>
        </p:spPr>
      </p:pic>
    </p:spTree>
    <p:extLst>
      <p:ext uri="{BB962C8B-B14F-4D97-AF65-F5344CB8AC3E}">
        <p14:creationId xmlns:p14="http://schemas.microsoft.com/office/powerpoint/2010/main" val="841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48EDA5A-06B0-48F2-9B9F-DF4EF8077D8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75212" y="0"/>
            <a:ext cx="8115300" cy="4572000"/>
          </a:xfrm>
          <a:prstGeom prst="rect">
            <a:avLst/>
          </a:prstGeom>
        </p:spPr>
      </p:pic>
      <p:pic>
        <p:nvPicPr>
          <p:cNvPr id="3" name="Imagem 2">
            <a:extLst>
              <a:ext uri="{FF2B5EF4-FFF2-40B4-BE49-F238E27FC236}">
                <a16:creationId xmlns:a16="http://schemas.microsoft.com/office/drawing/2014/main" id="{7EF09A51-3BC6-4148-A3B6-77633B0A7899}"/>
              </a:ext>
            </a:extLst>
          </p:cNvPr>
          <p:cNvPicPr>
            <a:picLocks noChangeAspect="1"/>
          </p:cNvPicPr>
          <p:nvPr/>
        </p:nvPicPr>
        <p:blipFill>
          <a:blip r:embed="rId3"/>
          <a:stretch>
            <a:fillRect/>
          </a:stretch>
        </p:blipFill>
        <p:spPr>
          <a:xfrm>
            <a:off x="5469862" y="1828800"/>
            <a:ext cx="6214791" cy="5029200"/>
          </a:xfrm>
          <a:prstGeom prst="rect">
            <a:avLst/>
          </a:prstGeom>
        </p:spPr>
      </p:pic>
    </p:spTree>
    <p:extLst>
      <p:ext uri="{BB962C8B-B14F-4D97-AF65-F5344CB8AC3E}">
        <p14:creationId xmlns:p14="http://schemas.microsoft.com/office/powerpoint/2010/main" val="41384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BFCD3AB-9BFE-42BF-9F59-7ED2842C272B}"/>
              </a:ext>
            </a:extLst>
          </p:cNvPr>
          <p:cNvPicPr>
            <a:picLocks noChangeAspect="1"/>
          </p:cNvPicPr>
          <p:nvPr/>
        </p:nvPicPr>
        <p:blipFill>
          <a:blip r:embed="rId2"/>
          <a:stretch>
            <a:fillRect/>
          </a:stretch>
        </p:blipFill>
        <p:spPr>
          <a:xfrm>
            <a:off x="125225" y="91440"/>
            <a:ext cx="5936261" cy="4181246"/>
          </a:xfrm>
          <a:prstGeom prst="rect">
            <a:avLst/>
          </a:prstGeom>
        </p:spPr>
      </p:pic>
      <p:pic>
        <p:nvPicPr>
          <p:cNvPr id="9" name="Imagem 8">
            <a:extLst>
              <a:ext uri="{FF2B5EF4-FFF2-40B4-BE49-F238E27FC236}">
                <a16:creationId xmlns:a16="http://schemas.microsoft.com/office/drawing/2014/main" id="{0D1E26DA-1322-4CCA-B050-D2C3A630B878}"/>
              </a:ext>
            </a:extLst>
          </p:cNvPr>
          <p:cNvPicPr>
            <a:picLocks noChangeAspect="1"/>
          </p:cNvPicPr>
          <p:nvPr/>
        </p:nvPicPr>
        <p:blipFill>
          <a:blip r:embed="rId3"/>
          <a:stretch>
            <a:fillRect/>
          </a:stretch>
        </p:blipFill>
        <p:spPr>
          <a:xfrm>
            <a:off x="5729148" y="625329"/>
            <a:ext cx="5970775" cy="4181246"/>
          </a:xfrm>
          <a:prstGeom prst="rect">
            <a:avLst/>
          </a:prstGeom>
        </p:spPr>
      </p:pic>
      <p:pic>
        <p:nvPicPr>
          <p:cNvPr id="7" name="Imagem 6">
            <a:extLst>
              <a:ext uri="{FF2B5EF4-FFF2-40B4-BE49-F238E27FC236}">
                <a16:creationId xmlns:a16="http://schemas.microsoft.com/office/drawing/2014/main" id="{86BF3B7C-EAD6-4BB6-80E9-5129E2282DD6}"/>
              </a:ext>
            </a:extLst>
          </p:cNvPr>
          <p:cNvPicPr>
            <a:picLocks noChangeAspect="1"/>
          </p:cNvPicPr>
          <p:nvPr/>
        </p:nvPicPr>
        <p:blipFill>
          <a:blip r:embed="rId4"/>
          <a:stretch>
            <a:fillRect/>
          </a:stretch>
        </p:blipFill>
        <p:spPr>
          <a:xfrm>
            <a:off x="492077" y="2038372"/>
            <a:ext cx="5970774" cy="4194299"/>
          </a:xfrm>
          <a:prstGeom prst="rect">
            <a:avLst/>
          </a:prstGeom>
        </p:spPr>
      </p:pic>
      <p:pic>
        <p:nvPicPr>
          <p:cNvPr id="11" name="Imagem 10">
            <a:extLst>
              <a:ext uri="{FF2B5EF4-FFF2-40B4-BE49-F238E27FC236}">
                <a16:creationId xmlns:a16="http://schemas.microsoft.com/office/drawing/2014/main" id="{C0C5424D-D48B-49F0-9904-EBF415D871DF}"/>
              </a:ext>
            </a:extLst>
          </p:cNvPr>
          <p:cNvPicPr>
            <a:picLocks noChangeAspect="1"/>
          </p:cNvPicPr>
          <p:nvPr/>
        </p:nvPicPr>
        <p:blipFill>
          <a:blip r:embed="rId5"/>
          <a:stretch>
            <a:fillRect/>
          </a:stretch>
        </p:blipFill>
        <p:spPr>
          <a:xfrm>
            <a:off x="5729148" y="3425922"/>
            <a:ext cx="5970775" cy="4187403"/>
          </a:xfrm>
          <a:prstGeom prst="rect">
            <a:avLst/>
          </a:prstGeom>
        </p:spPr>
      </p:pic>
    </p:spTree>
    <p:extLst>
      <p:ext uri="{BB962C8B-B14F-4D97-AF65-F5344CB8AC3E}">
        <p14:creationId xmlns:p14="http://schemas.microsoft.com/office/powerpoint/2010/main" val="36772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9848C-0D30-474A-A8F4-B2716AB3B31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Esquema dos 															documentos</a:t>
            </a:r>
          </a:p>
        </p:txBody>
      </p:sp>
      <p:pic>
        <p:nvPicPr>
          <p:cNvPr id="4" name="Imagem 3">
            <a:extLst>
              <a:ext uri="{FF2B5EF4-FFF2-40B4-BE49-F238E27FC236}">
                <a16:creationId xmlns:a16="http://schemas.microsoft.com/office/drawing/2014/main" id="{C4930E40-25C5-43A8-83E9-15B97DADF2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74511" y="1708108"/>
            <a:ext cx="4108528" cy="2556120"/>
          </a:xfrm>
          <a:prstGeom prst="rect">
            <a:avLst/>
          </a:prstGeom>
        </p:spPr>
      </p:pic>
      <p:pic>
        <p:nvPicPr>
          <p:cNvPr id="6" name="Imagem 5">
            <a:extLst>
              <a:ext uri="{FF2B5EF4-FFF2-40B4-BE49-F238E27FC236}">
                <a16:creationId xmlns:a16="http://schemas.microsoft.com/office/drawing/2014/main" id="{A4CACEDC-2700-4982-9928-83D4F85F0F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3539987"/>
            <a:ext cx="2665550" cy="3318013"/>
          </a:xfrm>
          <a:prstGeom prst="rect">
            <a:avLst/>
          </a:prstGeom>
        </p:spPr>
      </p:pic>
      <p:pic>
        <p:nvPicPr>
          <p:cNvPr id="8" name="Imagem 7">
            <a:extLst>
              <a:ext uri="{FF2B5EF4-FFF2-40B4-BE49-F238E27FC236}">
                <a16:creationId xmlns:a16="http://schemas.microsoft.com/office/drawing/2014/main" id="{2E8B1909-2EFC-403D-8CA6-818BF29A03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6368" y="1390687"/>
            <a:ext cx="4127929" cy="3163406"/>
          </a:xfrm>
          <a:prstGeom prst="rect">
            <a:avLst/>
          </a:prstGeom>
        </p:spPr>
      </p:pic>
    </p:spTree>
    <p:extLst>
      <p:ext uri="{BB962C8B-B14F-4D97-AF65-F5344CB8AC3E}">
        <p14:creationId xmlns:p14="http://schemas.microsoft.com/office/powerpoint/2010/main" val="3921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1DF0A-452E-4B58-B508-C4D843DAA7E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Documentos – exemplo de estrutura</a:t>
            </a:r>
          </a:p>
        </p:txBody>
      </p:sp>
      <p:pic>
        <p:nvPicPr>
          <p:cNvPr id="4" name="Imagem 3">
            <a:extLst>
              <a:ext uri="{FF2B5EF4-FFF2-40B4-BE49-F238E27FC236}">
                <a16:creationId xmlns:a16="http://schemas.microsoft.com/office/drawing/2014/main" id="{578AF5B5-266A-4C45-B4F1-FF87B4147342}"/>
              </a:ext>
            </a:extLst>
          </p:cNvPr>
          <p:cNvPicPr>
            <a:picLocks noChangeAspect="1"/>
          </p:cNvPicPr>
          <p:nvPr/>
        </p:nvPicPr>
        <p:blipFill>
          <a:blip r:embed="rId2"/>
          <a:stretch>
            <a:fillRect/>
          </a:stretch>
        </p:blipFill>
        <p:spPr>
          <a:xfrm>
            <a:off x="436368" y="1047708"/>
            <a:ext cx="3591426" cy="5020376"/>
          </a:xfrm>
          <a:prstGeom prst="rect">
            <a:avLst/>
          </a:prstGeom>
        </p:spPr>
      </p:pic>
      <p:pic>
        <p:nvPicPr>
          <p:cNvPr id="6" name="Imagem 5">
            <a:extLst>
              <a:ext uri="{FF2B5EF4-FFF2-40B4-BE49-F238E27FC236}">
                <a16:creationId xmlns:a16="http://schemas.microsoft.com/office/drawing/2014/main" id="{933F2AA3-650D-4B38-A39E-00B8D4BEBD67}"/>
              </a:ext>
            </a:extLst>
          </p:cNvPr>
          <p:cNvPicPr>
            <a:picLocks noChangeAspect="1"/>
          </p:cNvPicPr>
          <p:nvPr/>
        </p:nvPicPr>
        <p:blipFill>
          <a:blip r:embed="rId3"/>
          <a:stretch>
            <a:fillRect/>
          </a:stretch>
        </p:blipFill>
        <p:spPr>
          <a:xfrm>
            <a:off x="3272410" y="5585324"/>
            <a:ext cx="3848637" cy="1143160"/>
          </a:xfrm>
          <a:prstGeom prst="rect">
            <a:avLst/>
          </a:prstGeom>
        </p:spPr>
      </p:pic>
      <p:pic>
        <p:nvPicPr>
          <p:cNvPr id="8" name="Imagem 7">
            <a:extLst>
              <a:ext uri="{FF2B5EF4-FFF2-40B4-BE49-F238E27FC236}">
                <a16:creationId xmlns:a16="http://schemas.microsoft.com/office/drawing/2014/main" id="{6552A157-2CEA-4B77-816E-DA8E5F7E5745}"/>
              </a:ext>
            </a:extLst>
          </p:cNvPr>
          <p:cNvPicPr>
            <a:picLocks noChangeAspect="1"/>
          </p:cNvPicPr>
          <p:nvPr/>
        </p:nvPicPr>
        <p:blipFill>
          <a:blip r:embed="rId4"/>
          <a:stretch>
            <a:fillRect/>
          </a:stretch>
        </p:blipFill>
        <p:spPr>
          <a:xfrm>
            <a:off x="5196729" y="1404655"/>
            <a:ext cx="2667372" cy="4048690"/>
          </a:xfrm>
          <a:prstGeom prst="rect">
            <a:avLst/>
          </a:prstGeom>
        </p:spPr>
      </p:pic>
    </p:spTree>
    <p:extLst>
      <p:ext uri="{BB962C8B-B14F-4D97-AF65-F5344CB8AC3E}">
        <p14:creationId xmlns:p14="http://schemas.microsoft.com/office/powerpoint/2010/main" val="41009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79E58B6-7084-4B40-9649-C64309F3FFE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1026" name="Picture 2" descr="classeAluno">
            <a:extLst>
              <a:ext uri="{FF2B5EF4-FFF2-40B4-BE49-F238E27FC236}">
                <a16:creationId xmlns:a16="http://schemas.microsoft.com/office/drawing/2014/main" id="{CA876E88-60D6-437F-A6DF-0527B778B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227909"/>
            <a:ext cx="4693804" cy="265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lasseDocente">
            <a:extLst>
              <a:ext uri="{FF2B5EF4-FFF2-40B4-BE49-F238E27FC236}">
                <a16:creationId xmlns:a16="http://schemas.microsoft.com/office/drawing/2014/main" id="{8E9508F8-63E3-44AF-BB8C-6D3942D9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01" y="1463040"/>
            <a:ext cx="5036773" cy="298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lasseTurno">
            <a:extLst>
              <a:ext uri="{FF2B5EF4-FFF2-40B4-BE49-F238E27FC236}">
                <a16:creationId xmlns:a16="http://schemas.microsoft.com/office/drawing/2014/main" id="{68180568-98B7-4C7A-9619-8AE013281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260" y="2034808"/>
            <a:ext cx="4971740" cy="27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lasseUC">
            <a:extLst>
              <a:ext uri="{FF2B5EF4-FFF2-40B4-BE49-F238E27FC236}">
                <a16:creationId xmlns:a16="http://schemas.microsoft.com/office/drawing/2014/main" id="{79F15D87-24AC-4A9E-A492-E8934866E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705" y="2772637"/>
            <a:ext cx="437288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lasseAlunosUC">
            <a:extLst>
              <a:ext uri="{FF2B5EF4-FFF2-40B4-BE49-F238E27FC236}">
                <a16:creationId xmlns:a16="http://schemas.microsoft.com/office/drawing/2014/main" id="{5C4FC7A8-AA18-436D-B37C-0F514F0320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1" y="3428999"/>
            <a:ext cx="53943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eSQLReader1">
            <a:extLst>
              <a:ext uri="{FF2B5EF4-FFF2-40B4-BE49-F238E27FC236}">
                <a16:creationId xmlns:a16="http://schemas.microsoft.com/office/drawing/2014/main" id="{F00F3D94-9680-4EFB-9D51-49258C7A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14" y="1091428"/>
            <a:ext cx="3435303" cy="461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1">
            <a:extLst>
              <a:ext uri="{FF2B5EF4-FFF2-40B4-BE49-F238E27FC236}">
                <a16:creationId xmlns:a16="http://schemas.microsoft.com/office/drawing/2014/main" id="{5E7CC6CE-BC61-4BF1-BEE1-D7341E739BAD}"/>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2051" name="Picture 3" descr="classeSQLReader2">
            <a:extLst>
              <a:ext uri="{FF2B5EF4-FFF2-40B4-BE49-F238E27FC236}">
                <a16:creationId xmlns:a16="http://schemas.microsoft.com/office/drawing/2014/main" id="{BE214EEF-9C08-4A81-85C5-54529AF6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82" y="1091427"/>
            <a:ext cx="4513184" cy="46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lasseSQLReader3">
            <a:extLst>
              <a:ext uri="{FF2B5EF4-FFF2-40B4-BE49-F238E27FC236}">
                <a16:creationId xmlns:a16="http://schemas.microsoft.com/office/drawing/2014/main" id="{02DFF875-C041-4E19-8FC0-D0BAD2C10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84" y="1047708"/>
            <a:ext cx="4941886"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lasseSQLReader4">
            <a:extLst>
              <a:ext uri="{FF2B5EF4-FFF2-40B4-BE49-F238E27FC236}">
                <a16:creationId xmlns:a16="http://schemas.microsoft.com/office/drawing/2014/main" id="{FD69EC66-0228-41AA-8A68-6598EBE2A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3712" y="1047708"/>
            <a:ext cx="4781215"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classeSQLReader5">
            <a:extLst>
              <a:ext uri="{FF2B5EF4-FFF2-40B4-BE49-F238E27FC236}">
                <a16:creationId xmlns:a16="http://schemas.microsoft.com/office/drawing/2014/main" id="{35522066-E0C1-4FC4-B65E-2F5E5A5E6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878" y="1047708"/>
            <a:ext cx="5185648"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classeSQLReader6">
            <a:extLst>
              <a:ext uri="{FF2B5EF4-FFF2-40B4-BE49-F238E27FC236}">
                <a16:creationId xmlns:a16="http://schemas.microsoft.com/office/drawing/2014/main" id="{EB409E7C-3555-45C1-A137-0A598CCE51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786" y="1047708"/>
            <a:ext cx="4671740"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classeSQLReader7">
            <a:extLst>
              <a:ext uri="{FF2B5EF4-FFF2-40B4-BE49-F238E27FC236}">
                <a16:creationId xmlns:a16="http://schemas.microsoft.com/office/drawing/2014/main" id="{8F08FA87-93C7-4450-9EB2-D8739B4E5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341" y="1047706"/>
            <a:ext cx="5310558"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lasseSQLReader8">
            <a:extLst>
              <a:ext uri="{FF2B5EF4-FFF2-40B4-BE49-F238E27FC236}">
                <a16:creationId xmlns:a16="http://schemas.microsoft.com/office/drawing/2014/main" id="{C9A6EB83-7CA9-486C-ACC5-03445FBC29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990" y="4290894"/>
            <a:ext cx="4114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5"/>
                                        </p:tgtEl>
                                        <p:attrNameLst>
                                          <p:attrName>style.visibility</p:attrName>
                                        </p:attrNameLst>
                                      </p:cBhvr>
                                      <p:to>
                                        <p:strVal val="visible"/>
                                      </p:to>
                                    </p:set>
                                    <p:animEffect transition="in" filter="fade">
                                      <p:cBhvr>
                                        <p:cTn id="32" dur="500"/>
                                        <p:tgtEl>
                                          <p:spTgt spid="20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Effect transition="in" filter="fade">
                                      <p:cBhvr>
                                        <p:cTn id="37" dur="500"/>
                                        <p:tgtEl>
                                          <p:spTgt spid="20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1A12F-9A0C-45A7-A64A-31BC482CAB54}"/>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3074" name="Picture 2" descr="classeMigrator1">
            <a:extLst>
              <a:ext uri="{FF2B5EF4-FFF2-40B4-BE49-F238E27FC236}">
                <a16:creationId xmlns:a16="http://schemas.microsoft.com/office/drawing/2014/main" id="{8BB0C69C-DAEC-4133-A485-1B057B2EE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947737"/>
            <a:ext cx="540067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lasseMigrator2">
            <a:extLst>
              <a:ext uri="{FF2B5EF4-FFF2-40B4-BE49-F238E27FC236}">
                <a16:creationId xmlns:a16="http://schemas.microsoft.com/office/drawing/2014/main" id="{00B4B608-544F-4BFC-8F0A-1D08193C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83" y="1451016"/>
            <a:ext cx="5400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lasseMigrator3">
            <a:extLst>
              <a:ext uri="{FF2B5EF4-FFF2-40B4-BE49-F238E27FC236}">
                <a16:creationId xmlns:a16="http://schemas.microsoft.com/office/drawing/2014/main" id="{387B4899-3853-4E7C-B33B-4398793983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4592" y="6114728"/>
            <a:ext cx="3209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4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ry1">
            <a:extLst>
              <a:ext uri="{FF2B5EF4-FFF2-40B4-BE49-F238E27FC236}">
                <a16:creationId xmlns:a16="http://schemas.microsoft.com/office/drawing/2014/main" id="{E62B94C4-853E-40B0-91D5-CEA3F2BC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894020"/>
            <a:ext cx="5745987" cy="153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query1result">
            <a:extLst>
              <a:ext uri="{FF2B5EF4-FFF2-40B4-BE49-F238E27FC236}">
                <a16:creationId xmlns:a16="http://schemas.microsoft.com/office/drawing/2014/main" id="{E4A14698-671E-438D-BCA3-09ACD4A97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011" y="2097305"/>
            <a:ext cx="2677205" cy="112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a:extLst>
              <a:ext uri="{FF2B5EF4-FFF2-40B4-BE49-F238E27FC236}">
                <a16:creationId xmlns:a16="http://schemas.microsoft.com/office/drawing/2014/main" id="{928727EB-AD0A-4838-B8C4-067E1F00179B}"/>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4102" name="Picture 6" descr="query3">
            <a:extLst>
              <a:ext uri="{FF2B5EF4-FFF2-40B4-BE49-F238E27FC236}">
                <a16:creationId xmlns:a16="http://schemas.microsoft.com/office/drawing/2014/main" id="{9A78C25D-98BA-4CB3-9977-EEB08981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8" y="4267300"/>
            <a:ext cx="5659632" cy="185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query3result">
            <a:extLst>
              <a:ext uri="{FF2B5EF4-FFF2-40B4-BE49-F238E27FC236}">
                <a16:creationId xmlns:a16="http://schemas.microsoft.com/office/drawing/2014/main" id="{526A27B1-B3A2-4CC7-9051-C9724FE10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011" y="5184105"/>
            <a:ext cx="2646530" cy="9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AA4BF-C268-4966-ADA2-18044441F51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5122" name="Picture 2" descr="query2">
            <a:extLst>
              <a:ext uri="{FF2B5EF4-FFF2-40B4-BE49-F238E27FC236}">
                <a16:creationId xmlns:a16="http://schemas.microsoft.com/office/drawing/2014/main" id="{838D5A0F-FCD2-466A-BC04-1C0E40BC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2" y="1404075"/>
            <a:ext cx="587901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query2result">
            <a:extLst>
              <a:ext uri="{FF2B5EF4-FFF2-40B4-BE49-F238E27FC236}">
                <a16:creationId xmlns:a16="http://schemas.microsoft.com/office/drawing/2014/main" id="{7F191066-B30D-4164-A5C3-C3C7079E9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297" y="387308"/>
            <a:ext cx="53943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7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2756B-CF95-4882-8B29-091DF9E2F75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6146" name="Picture 2" descr="query4">
            <a:extLst>
              <a:ext uri="{FF2B5EF4-FFF2-40B4-BE49-F238E27FC236}">
                <a16:creationId xmlns:a16="http://schemas.microsoft.com/office/drawing/2014/main" id="{46DA51B5-8CD9-4680-A956-D2EA1F85D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78" y="1440089"/>
            <a:ext cx="5672139" cy="18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query4result">
            <a:extLst>
              <a:ext uri="{FF2B5EF4-FFF2-40B4-BE49-F238E27FC236}">
                <a16:creationId xmlns:a16="http://schemas.microsoft.com/office/drawing/2014/main" id="{E1EF0BE8-F23C-4FB0-85F2-694254977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8" y="1047708"/>
            <a:ext cx="540067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30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63C56B3-0644-4C09-83C9-AA7FF597A86A}"/>
              </a:ext>
            </a:extLst>
          </p:cNvPr>
          <p:cNvPicPr>
            <a:picLocks noChangeAspect="1"/>
          </p:cNvPicPr>
          <p:nvPr/>
        </p:nvPicPr>
        <p:blipFill>
          <a:blip r:embed="rId2"/>
          <a:stretch>
            <a:fillRect/>
          </a:stretch>
        </p:blipFill>
        <p:spPr>
          <a:xfrm>
            <a:off x="508808" y="408326"/>
            <a:ext cx="11174384" cy="2305372"/>
          </a:xfrm>
          <a:prstGeom prst="rect">
            <a:avLst/>
          </a:prstGeom>
        </p:spPr>
      </p:pic>
      <p:pic>
        <p:nvPicPr>
          <p:cNvPr id="6" name="Imagem 5">
            <a:extLst>
              <a:ext uri="{FF2B5EF4-FFF2-40B4-BE49-F238E27FC236}">
                <a16:creationId xmlns:a16="http://schemas.microsoft.com/office/drawing/2014/main" id="{DA102481-D55D-4F29-8F6A-4FA1A4321C15}"/>
              </a:ext>
            </a:extLst>
          </p:cNvPr>
          <p:cNvPicPr>
            <a:picLocks noChangeAspect="1"/>
          </p:cNvPicPr>
          <p:nvPr/>
        </p:nvPicPr>
        <p:blipFill>
          <a:blip r:embed="rId3"/>
          <a:stretch>
            <a:fillRect/>
          </a:stretch>
        </p:blipFill>
        <p:spPr>
          <a:xfrm>
            <a:off x="1943947" y="3429000"/>
            <a:ext cx="8304106" cy="3020674"/>
          </a:xfrm>
          <a:prstGeom prst="rect">
            <a:avLst/>
          </a:prstGeom>
        </p:spPr>
      </p:pic>
    </p:spTree>
    <p:extLst>
      <p:ext uri="{BB962C8B-B14F-4D97-AF65-F5344CB8AC3E}">
        <p14:creationId xmlns:p14="http://schemas.microsoft.com/office/powerpoint/2010/main" val="29246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1AC619-DC44-4A5A-8D1D-2C252033F27D}"/>
              </a:ext>
            </a:extLst>
          </p:cNvPr>
          <p:cNvPicPr>
            <a:picLocks noChangeAspect="1"/>
          </p:cNvPicPr>
          <p:nvPr/>
        </p:nvPicPr>
        <p:blipFill>
          <a:blip r:embed="rId2"/>
          <a:stretch>
            <a:fillRect/>
          </a:stretch>
        </p:blipFill>
        <p:spPr>
          <a:xfrm>
            <a:off x="251303" y="233720"/>
            <a:ext cx="5960823" cy="3995362"/>
          </a:xfrm>
          <a:prstGeom prst="rect">
            <a:avLst/>
          </a:prstGeom>
        </p:spPr>
      </p:pic>
      <p:pic>
        <p:nvPicPr>
          <p:cNvPr id="5" name="Imagem 4">
            <a:extLst>
              <a:ext uri="{FF2B5EF4-FFF2-40B4-BE49-F238E27FC236}">
                <a16:creationId xmlns:a16="http://schemas.microsoft.com/office/drawing/2014/main" id="{79428353-E110-4573-AE6A-3089312F682D}"/>
              </a:ext>
            </a:extLst>
          </p:cNvPr>
          <p:cNvPicPr>
            <a:picLocks noChangeAspect="1"/>
          </p:cNvPicPr>
          <p:nvPr/>
        </p:nvPicPr>
        <p:blipFill>
          <a:blip r:embed="rId3"/>
          <a:stretch>
            <a:fillRect/>
          </a:stretch>
        </p:blipFill>
        <p:spPr>
          <a:xfrm>
            <a:off x="4415246" y="1220559"/>
            <a:ext cx="7197440" cy="5403721"/>
          </a:xfrm>
          <a:prstGeom prst="rect">
            <a:avLst/>
          </a:prstGeom>
        </p:spPr>
      </p:pic>
    </p:spTree>
    <p:extLst>
      <p:ext uri="{BB962C8B-B14F-4D97-AF65-F5344CB8AC3E}">
        <p14:creationId xmlns:p14="http://schemas.microsoft.com/office/powerpoint/2010/main" val="3522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DAC8B16-7E92-4ABA-9071-B47150BFFCC9}"/>
              </a:ext>
            </a:extLst>
          </p:cNvPr>
          <p:cNvPicPr>
            <a:picLocks noChangeAspect="1"/>
          </p:cNvPicPr>
          <p:nvPr/>
        </p:nvPicPr>
        <p:blipFill>
          <a:blip r:embed="rId2"/>
          <a:stretch>
            <a:fillRect/>
          </a:stretch>
        </p:blipFill>
        <p:spPr>
          <a:xfrm>
            <a:off x="139081" y="100192"/>
            <a:ext cx="7920318" cy="5534983"/>
          </a:xfrm>
          <a:prstGeom prst="rect">
            <a:avLst/>
          </a:prstGeom>
        </p:spPr>
      </p:pic>
      <p:pic>
        <p:nvPicPr>
          <p:cNvPr id="7" name="Imagem 6">
            <a:extLst>
              <a:ext uri="{FF2B5EF4-FFF2-40B4-BE49-F238E27FC236}">
                <a16:creationId xmlns:a16="http://schemas.microsoft.com/office/drawing/2014/main" id="{72BD8E17-DB5D-4D0B-B772-D414ECA914A5}"/>
              </a:ext>
            </a:extLst>
          </p:cNvPr>
          <p:cNvPicPr>
            <a:picLocks noChangeAspect="1"/>
          </p:cNvPicPr>
          <p:nvPr/>
        </p:nvPicPr>
        <p:blipFill>
          <a:blip r:embed="rId3"/>
          <a:stretch>
            <a:fillRect/>
          </a:stretch>
        </p:blipFill>
        <p:spPr>
          <a:xfrm>
            <a:off x="454333" y="346630"/>
            <a:ext cx="8257056" cy="5849112"/>
          </a:xfrm>
          <a:prstGeom prst="rect">
            <a:avLst/>
          </a:prstGeom>
        </p:spPr>
      </p:pic>
      <p:pic>
        <p:nvPicPr>
          <p:cNvPr id="9" name="Imagem 8">
            <a:extLst>
              <a:ext uri="{FF2B5EF4-FFF2-40B4-BE49-F238E27FC236}">
                <a16:creationId xmlns:a16="http://schemas.microsoft.com/office/drawing/2014/main" id="{BB420FEE-9B59-4E7B-8A4E-73C6AA75E4DE}"/>
              </a:ext>
            </a:extLst>
          </p:cNvPr>
          <p:cNvPicPr>
            <a:picLocks noChangeAspect="1"/>
          </p:cNvPicPr>
          <p:nvPr/>
        </p:nvPicPr>
        <p:blipFill>
          <a:blip r:embed="rId4"/>
          <a:stretch>
            <a:fillRect/>
          </a:stretch>
        </p:blipFill>
        <p:spPr>
          <a:xfrm>
            <a:off x="771784" y="581168"/>
            <a:ext cx="8871881" cy="6276832"/>
          </a:xfrm>
          <a:prstGeom prst="rect">
            <a:avLst/>
          </a:prstGeom>
        </p:spPr>
      </p:pic>
    </p:spTree>
    <p:extLst>
      <p:ext uri="{BB962C8B-B14F-4D97-AF65-F5344CB8AC3E}">
        <p14:creationId xmlns:p14="http://schemas.microsoft.com/office/powerpoint/2010/main" val="301041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260443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6E33AE5-F7BC-4721-8718-71AB3D730002}"/>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Levantamento de Requisitos</a:t>
            </a:r>
          </a:p>
        </p:txBody>
      </p:sp>
      <p:pic>
        <p:nvPicPr>
          <p:cNvPr id="8" name="Imagem 7">
            <a:extLst>
              <a:ext uri="{FF2B5EF4-FFF2-40B4-BE49-F238E27FC236}">
                <a16:creationId xmlns:a16="http://schemas.microsoft.com/office/drawing/2014/main" id="{3E89157E-120B-4B40-ABB9-0FCB6E881491}"/>
              </a:ext>
            </a:extLst>
          </p:cNvPr>
          <p:cNvPicPr>
            <a:picLocks noChangeAspect="1"/>
          </p:cNvPicPr>
          <p:nvPr/>
        </p:nvPicPr>
        <p:blipFill>
          <a:blip r:embed="rId2"/>
          <a:stretch>
            <a:fillRect/>
          </a:stretch>
        </p:blipFill>
        <p:spPr>
          <a:xfrm>
            <a:off x="1979023" y="1361802"/>
            <a:ext cx="6405154" cy="4803866"/>
          </a:xfrm>
          <a:prstGeom prst="rect">
            <a:avLst/>
          </a:prstGeom>
        </p:spPr>
      </p:pic>
    </p:spTree>
    <p:extLst>
      <p:ext uri="{BB962C8B-B14F-4D97-AF65-F5344CB8AC3E}">
        <p14:creationId xmlns:p14="http://schemas.microsoft.com/office/powerpoint/2010/main" val="13700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7352717-6D3B-45D6-9DB2-C946833CCA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3319" y="1564277"/>
            <a:ext cx="7735144" cy="3729445"/>
          </a:xfrm>
          <a:prstGeom prst="rect">
            <a:avLst/>
          </a:prstGeom>
        </p:spPr>
      </p:pic>
      <p:pic>
        <p:nvPicPr>
          <p:cNvPr id="7" name="Imagem 6">
            <a:extLst>
              <a:ext uri="{FF2B5EF4-FFF2-40B4-BE49-F238E27FC236}">
                <a16:creationId xmlns:a16="http://schemas.microsoft.com/office/drawing/2014/main" id="{A6D8A9AA-21A8-4281-9A8A-D1896C4013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3319" y="5626865"/>
            <a:ext cx="8609109" cy="1103732"/>
          </a:xfrm>
          <a:prstGeom prst="rect">
            <a:avLst/>
          </a:prstGeom>
        </p:spPr>
      </p:pic>
      <p:sp>
        <p:nvSpPr>
          <p:cNvPr id="8" name="Título 1">
            <a:extLst>
              <a:ext uri="{FF2B5EF4-FFF2-40B4-BE49-F238E27FC236}">
                <a16:creationId xmlns:a16="http://schemas.microsoft.com/office/drawing/2014/main" id="{3147A739-A96D-4A79-8F72-398DA2081ACA}"/>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Identificação de entidades e relacionamentos</a:t>
            </a:r>
          </a:p>
        </p:txBody>
      </p:sp>
    </p:spTree>
    <p:extLst>
      <p:ext uri="{BB962C8B-B14F-4D97-AF65-F5344CB8AC3E}">
        <p14:creationId xmlns:p14="http://schemas.microsoft.com/office/powerpoint/2010/main" val="3022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BBB157D-D3A5-468B-9580-8B0F9D0CC8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9301" y="4556"/>
            <a:ext cx="4911635" cy="6853444"/>
          </a:xfrm>
          <a:prstGeom prst="rect">
            <a:avLst/>
          </a:prstGeom>
        </p:spPr>
      </p:pic>
      <p:sp>
        <p:nvSpPr>
          <p:cNvPr id="6" name="Título 1">
            <a:extLst>
              <a:ext uri="{FF2B5EF4-FFF2-40B4-BE49-F238E27FC236}">
                <a16:creationId xmlns:a16="http://schemas.microsoft.com/office/drawing/2014/main" id="{B43940E4-CFE5-4460-93DB-343C6B6FD220}"/>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a:t>
            </a:r>
            <a:r>
              <a:rPr lang="pt-PT" dirty="0">
                <a:latin typeface="Arial" panose="020B0604020202020204" pitchFamily="34" charset="0"/>
                <a:cs typeface="Arial" panose="020B0604020202020204" pitchFamily="34" charset="0"/>
              </a:rPr>
              <a:t>&amp;</a:t>
            </a:r>
          </a:p>
          <a:p>
            <a:r>
              <a:rPr lang="pt-PT" dirty="0"/>
              <a:t>               Domínio</a:t>
            </a:r>
          </a:p>
        </p:txBody>
      </p:sp>
    </p:spTree>
    <p:extLst>
      <p:ext uri="{BB962C8B-B14F-4D97-AF65-F5344CB8AC3E}">
        <p14:creationId xmlns:p14="http://schemas.microsoft.com/office/powerpoint/2010/main" val="2946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661665-E729-4F69-BB44-602705FFFDC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6061" y="198331"/>
            <a:ext cx="8712311" cy="5967337"/>
          </a:xfrm>
          <a:prstGeom prst="rect">
            <a:avLst/>
          </a:prstGeom>
        </p:spPr>
      </p:pic>
      <p:sp>
        <p:nvSpPr>
          <p:cNvPr id="3" name="Título 1">
            <a:extLst>
              <a:ext uri="{FF2B5EF4-FFF2-40B4-BE49-F238E27FC236}">
                <a16:creationId xmlns:a16="http://schemas.microsoft.com/office/drawing/2014/main" id="{AAAFBBEC-92A0-4DAA-ACCF-8E81D927D91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Relacional</a:t>
            </a:r>
          </a:p>
        </p:txBody>
      </p:sp>
    </p:spTree>
    <p:extLst>
      <p:ext uri="{BB962C8B-B14F-4D97-AF65-F5344CB8AC3E}">
        <p14:creationId xmlns:p14="http://schemas.microsoft.com/office/powerpoint/2010/main" val="36720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36E74F4-497C-4839-BC34-672CDDFA7A9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Entidades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6" name="Imagem 5">
            <a:extLst>
              <a:ext uri="{FF2B5EF4-FFF2-40B4-BE49-F238E27FC236}">
                <a16:creationId xmlns:a16="http://schemas.microsoft.com/office/drawing/2014/main" id="{4DE015F7-F5E5-4907-B8DC-D2E8AD6E9D78}"/>
              </a:ext>
            </a:extLst>
          </p:cNvPr>
          <p:cNvPicPr>
            <a:picLocks noChangeAspect="1"/>
          </p:cNvPicPr>
          <p:nvPr/>
        </p:nvPicPr>
        <p:blipFill>
          <a:blip r:embed="rId2"/>
          <a:stretch>
            <a:fillRect/>
          </a:stretch>
        </p:blipFill>
        <p:spPr>
          <a:xfrm>
            <a:off x="283967" y="1174679"/>
            <a:ext cx="5306936" cy="2950462"/>
          </a:xfrm>
          <a:prstGeom prst="rect">
            <a:avLst/>
          </a:prstGeom>
        </p:spPr>
      </p:pic>
      <p:pic>
        <p:nvPicPr>
          <p:cNvPr id="8" name="Imagem 7">
            <a:extLst>
              <a:ext uri="{FF2B5EF4-FFF2-40B4-BE49-F238E27FC236}">
                <a16:creationId xmlns:a16="http://schemas.microsoft.com/office/drawing/2014/main" id="{E6E23152-E278-4F58-A22D-BF45A17C8526}"/>
              </a:ext>
            </a:extLst>
          </p:cNvPr>
          <p:cNvPicPr>
            <a:picLocks noChangeAspect="1"/>
          </p:cNvPicPr>
          <p:nvPr/>
        </p:nvPicPr>
        <p:blipFill>
          <a:blip r:embed="rId3"/>
          <a:stretch>
            <a:fillRect/>
          </a:stretch>
        </p:blipFill>
        <p:spPr>
          <a:xfrm>
            <a:off x="1850210" y="1953769"/>
            <a:ext cx="5121924" cy="2950462"/>
          </a:xfrm>
          <a:prstGeom prst="rect">
            <a:avLst/>
          </a:prstGeom>
        </p:spPr>
      </p:pic>
      <p:pic>
        <p:nvPicPr>
          <p:cNvPr id="10" name="Imagem 9">
            <a:extLst>
              <a:ext uri="{FF2B5EF4-FFF2-40B4-BE49-F238E27FC236}">
                <a16:creationId xmlns:a16="http://schemas.microsoft.com/office/drawing/2014/main" id="{8C3CE08A-4A52-46EB-8F5D-5713C40CB8C1}"/>
              </a:ext>
            </a:extLst>
          </p:cNvPr>
          <p:cNvPicPr>
            <a:picLocks noChangeAspect="1"/>
          </p:cNvPicPr>
          <p:nvPr/>
        </p:nvPicPr>
        <p:blipFill>
          <a:blip r:embed="rId4"/>
          <a:stretch>
            <a:fillRect/>
          </a:stretch>
        </p:blipFill>
        <p:spPr>
          <a:xfrm>
            <a:off x="3533503" y="2931138"/>
            <a:ext cx="5527562" cy="3184128"/>
          </a:xfrm>
          <a:prstGeom prst="rect">
            <a:avLst/>
          </a:prstGeom>
        </p:spPr>
      </p:pic>
    </p:spTree>
    <p:extLst>
      <p:ext uri="{BB962C8B-B14F-4D97-AF65-F5344CB8AC3E}">
        <p14:creationId xmlns:p14="http://schemas.microsoft.com/office/powerpoint/2010/main" val="9862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262</TotalTime>
  <Words>413</Words>
  <Application>Microsoft Office PowerPoint</Application>
  <PresentationFormat>Ecrã Panorâmico</PresentationFormat>
  <Paragraphs>67</Paragraphs>
  <Slides>40</Slides>
  <Notes>0</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40</vt:i4>
      </vt:variant>
    </vt:vector>
  </HeadingPairs>
  <TitlesOfParts>
    <vt:vector size="44" baseType="lpstr">
      <vt:lpstr>Arial</vt:lpstr>
      <vt:lpstr>Trebuchet MS</vt:lpstr>
      <vt:lpstr>Wingdings 3</vt:lpstr>
      <vt:lpstr>Faceta</vt:lpstr>
      <vt:lpstr>BD</vt:lpstr>
      <vt:lpstr>Dois projetos - Dois paradigmas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Tradução das interrogações do utilizador para SQL </vt:lpstr>
      <vt:lpstr>Tradução das interrogações do utilizador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c:title>
  <dc:creator>Diana Sofia Nogueira Costa</dc:creator>
  <cp:lastModifiedBy>Diana Sofia Nogueira Costa</cp:lastModifiedBy>
  <cp:revision>23</cp:revision>
  <dcterms:created xsi:type="dcterms:W3CDTF">2018-01-17T15:08:20Z</dcterms:created>
  <dcterms:modified xsi:type="dcterms:W3CDTF">2018-01-17T20:51:46Z</dcterms:modified>
</cp:coreProperties>
</file>